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83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68" r:id="rId16"/>
    <p:sldId id="271" r:id="rId17"/>
    <p:sldId id="270" r:id="rId18"/>
    <p:sldId id="258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80" r:id="rId27"/>
    <p:sldId id="284" r:id="rId28"/>
    <p:sldId id="286" r:id="rId29"/>
    <p:sldId id="287" r:id="rId30"/>
    <p:sldId id="282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1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6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9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03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4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3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25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3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8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5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9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A4722-6FCB-4FDD-98CC-7FCFD268D7F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10A34-FA24-431D-BD53-7754182D5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8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b="1" dirty="0"/>
              <a:t> 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C00000"/>
                </a:solidFill>
              </a:rPr>
              <a:t>1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b="1" dirty="0" smtClean="0">
                <a:solidFill>
                  <a:srgbClr val="C00000"/>
                </a:solidFill>
              </a:rPr>
              <a:t>Operations with Fractions</a:t>
            </a:r>
            <a:r>
              <a:rPr lang="en-US" b="1" dirty="0" smtClean="0"/>
              <a:t> 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2: Fluency with whole number and decimal operations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663300"/>
                </a:solidFill>
              </a:rPr>
              <a:t>3: Understanding and solving problems with volume</a:t>
            </a:r>
            <a:endParaRPr lang="en-US" dirty="0" smtClean="0">
              <a:solidFill>
                <a:srgbClr val="6633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2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rgbClr val="C00000"/>
                </a:solidFill>
              </a:rPr>
              <a:t>– Case 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What do students need to know, coming into 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grade, to master this?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7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rgbClr val="C00000"/>
                </a:solidFill>
              </a:rPr>
              <a:t>– Case 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pPr>
              <a:spcAft>
                <a:spcPts val="1200"/>
              </a:spcAft>
            </a:pPr>
            <a:endParaRPr lang="en-US" sz="3200" dirty="0" smtClean="0"/>
          </a:p>
          <a:p>
            <a:r>
              <a:rPr lang="en-US" sz="3200" dirty="0" smtClean="0"/>
              <a:t>Can you draw a picture that shows ⅔ of ¾?</a:t>
            </a:r>
          </a:p>
          <a:p>
            <a:endParaRPr lang="en-US" sz="3200" dirty="0"/>
          </a:p>
          <a:p>
            <a:endParaRPr lang="en-US" sz="3200" dirty="0" smtClean="0"/>
          </a:p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200" dirty="0" smtClean="0"/>
              <a:t>What do these pictures show? </a:t>
            </a:r>
          </a:p>
          <a:p>
            <a:r>
              <a:rPr lang="en-US" sz="3200" dirty="0" smtClean="0"/>
              <a:t>What’s the generalization?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47482"/>
            <a:ext cx="25622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844" y="5391150"/>
            <a:ext cx="2371724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76600"/>
            <a:ext cx="1104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63" y="3414712"/>
            <a:ext cx="2124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85109"/>
            <a:ext cx="2047875" cy="324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30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rgbClr val="C00000"/>
                </a:solidFill>
              </a:rPr>
              <a:t>– Case 3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pPr>
              <a:spcAft>
                <a:spcPts val="1200"/>
              </a:spcAft>
            </a:pPr>
            <a:endParaRPr lang="en-US" sz="3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9000"/>
            <a:ext cx="51816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5410200"/>
            <a:ext cx="81534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>
                <a:solidFill>
                  <a:srgbClr val="C00000"/>
                </a:solidFill>
              </a:rPr>
              <a:t>What does the product of the denominators represent in this picture?</a:t>
            </a:r>
          </a:p>
          <a:p>
            <a:r>
              <a:rPr lang="en-US" sz="2200" dirty="0" smtClean="0">
                <a:solidFill>
                  <a:srgbClr val="7030A0"/>
                </a:solidFill>
              </a:rPr>
              <a:t>What does the product of the numerators represent in this picture?</a:t>
            </a:r>
          </a:p>
        </p:txBody>
      </p:sp>
    </p:spTree>
    <p:extLst>
      <p:ext uri="{BB962C8B-B14F-4D97-AF65-F5344CB8AC3E}">
        <p14:creationId xmlns:p14="http://schemas.microsoft.com/office/powerpoint/2010/main" val="37879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ivide a unit fraction by a whole number</a:t>
            </a:r>
            <a:endParaRPr lang="en-US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÷2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This is division by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partitioning</a:t>
                </a:r>
                <a:r>
                  <a:rPr lang="en-US" dirty="0" smtClean="0"/>
                  <a:t>. </a:t>
                </a:r>
              </a:p>
              <a:p>
                <a:pPr marL="0" indent="0">
                  <a:buNone/>
                </a:pPr>
                <a:r>
                  <a:rPr lang="en-US" dirty="0" smtClean="0"/>
                  <a:t>Take 4 sixths, and share it equally among 2 people. </a:t>
                </a:r>
              </a:p>
              <a:p>
                <a:pPr marL="0" indent="0">
                  <a:buNone/>
                </a:pPr>
                <a:r>
                  <a:rPr lang="en-US" i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We have 4/6 of a pizza left. How much will we both get if we share it equally among the two of us?</a:t>
                </a:r>
                <a:endParaRPr lang="en-US" i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r="-1481" b="-3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95400"/>
            <a:ext cx="225425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27372" y="164413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1524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39743" y="196953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2602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72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and a whole number by a unit fraction</a:t>
            </a:r>
            <a:endParaRPr lang="en-US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÷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This is division by </a:t>
                </a:r>
                <a:r>
                  <a:rPr lang="en-US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measurement</a:t>
                </a:r>
                <a:r>
                  <a:rPr lang="en-US" dirty="0" smtClean="0"/>
                  <a:t>. </a:t>
                </a:r>
              </a:p>
              <a:p>
                <a:pPr marL="0" indent="0">
                  <a:buNone/>
                </a:pPr>
                <a:r>
                  <a:rPr lang="en-US" dirty="0" smtClean="0"/>
                  <a:t>How many ½’s are in 6?</a:t>
                </a:r>
              </a:p>
              <a:p>
                <a:pPr marL="0" indent="0">
                  <a:buNone/>
                </a:pPr>
                <a:r>
                  <a:rPr lang="en-US" i="1" dirty="0" smtClean="0">
                    <a:solidFill>
                      <a:srgbClr val="663300"/>
                    </a:solidFill>
                  </a:rPr>
                  <a:t>If the serving size for Cheerios </a:t>
                </a:r>
                <a:br>
                  <a:rPr lang="en-US" i="1" dirty="0" smtClean="0">
                    <a:solidFill>
                      <a:srgbClr val="663300"/>
                    </a:solidFill>
                  </a:rPr>
                </a:br>
                <a:r>
                  <a:rPr lang="en-US" i="1" dirty="0" smtClean="0">
                    <a:solidFill>
                      <a:srgbClr val="663300"/>
                    </a:solidFill>
                  </a:rPr>
                  <a:t>is ½ cup, how many servings </a:t>
                </a:r>
                <a:br>
                  <a:rPr lang="en-US" i="1" dirty="0" smtClean="0">
                    <a:solidFill>
                      <a:srgbClr val="663300"/>
                    </a:solidFill>
                  </a:rPr>
                </a:br>
                <a:r>
                  <a:rPr lang="en-US" i="1" dirty="0" smtClean="0">
                    <a:solidFill>
                      <a:srgbClr val="663300"/>
                    </a:solidFill>
                  </a:rPr>
                  <a:t>are in a 6 cup box?</a:t>
                </a:r>
                <a:endParaRPr lang="en-US" i="1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219200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32964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246728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260492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274256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5306913"/>
            <a:ext cx="1803400" cy="101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64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Division with whole numbers and </a:t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unit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Students need to learn that these types of problems are fraction division problems:</a:t>
            </a:r>
          </a:p>
          <a:p>
            <a:r>
              <a:rPr lang="en-US" i="1" dirty="0">
                <a:solidFill>
                  <a:srgbClr val="C00000"/>
                </a:solidFill>
              </a:rPr>
              <a:t>H</a:t>
            </a:r>
            <a:r>
              <a:rPr lang="en-US" i="1" dirty="0" smtClean="0">
                <a:solidFill>
                  <a:srgbClr val="C00000"/>
                </a:solidFill>
              </a:rPr>
              <a:t>ow much chocolate will each person get if 3 people share ½ </a:t>
            </a:r>
            <a:r>
              <a:rPr lang="en-US" i="1" dirty="0" err="1" smtClean="0">
                <a:solidFill>
                  <a:srgbClr val="C00000"/>
                </a:solidFill>
              </a:rPr>
              <a:t>lb</a:t>
            </a:r>
            <a:r>
              <a:rPr lang="en-US" i="1" dirty="0" smtClean="0">
                <a:solidFill>
                  <a:srgbClr val="C00000"/>
                </a:solidFill>
              </a:rPr>
              <a:t> of chocolate equally? </a:t>
            </a:r>
          </a:p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How many ⅓-cup servings are in 2 cups of raisins?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5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b="1" dirty="0"/>
              <a:t> 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Critical Area 2: Fluency with whole number and decimal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operations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Divide with 2-digit divisors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Finalize fluency with whole number arithmetic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10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Acquisition – Fluency – Generalization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   </a:t>
            </a:r>
            <a:r>
              <a:rPr lang="en-US" sz="4000" dirty="0" smtClean="0">
                <a:solidFill>
                  <a:srgbClr val="C00000"/>
                </a:solidFill>
              </a:rPr>
              <a:t>Practice    –    Drill     </a:t>
            </a:r>
            <a:r>
              <a:rPr lang="en-US" sz="4000" dirty="0" smtClean="0">
                <a:solidFill>
                  <a:srgbClr val="C00000"/>
                </a:solidFill>
              </a:rPr>
              <a:t>–   Application</a:t>
            </a:r>
          </a:p>
          <a:p>
            <a:pPr marL="0" indent="0">
              <a:buNone/>
            </a:pPr>
            <a:endParaRPr lang="en-US" sz="4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Practice involves learning strategies.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Drill involves repetitive use of the strategies until the pattern is habituated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Application generally takes the student to the next level in the learning progression.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7912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Knowing that multiplication is repeated addition allows students to multiply a fraction times a whole number (6 x ¾). Knowing how to divide a multi-digit number by a 1 digit-divisor allows students to generalize the procedure with 2-digit divisors.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22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Divide with 2-digit divisors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dirty="0" smtClean="0"/>
              <a:t>475 ÷ 25</a:t>
            </a:r>
          </a:p>
          <a:p>
            <a:r>
              <a:rPr lang="en-US" sz="3200" dirty="0" smtClean="0"/>
              <a:t>What do students need to know, coming into 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grade, to master this?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929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Divide with 2-digit divisors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475 ÷ 25</a:t>
            </a:r>
          </a:p>
          <a:p>
            <a:pPr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</a:rPr>
              <a:t>Since 475 = 400 + 70 + 5</a:t>
            </a:r>
          </a:p>
          <a:p>
            <a:pPr>
              <a:spcAft>
                <a:spcPts val="600"/>
              </a:spcAft>
            </a:pP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400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÷ 25 = 16 and 75 ÷ 25 = 3</a:t>
            </a:r>
          </a:p>
          <a:p>
            <a:pPr>
              <a:spcAft>
                <a:spcPts val="600"/>
              </a:spcAft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so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475 ÷ 25 = 16 + 3 = 19</a:t>
            </a:r>
          </a:p>
          <a:p>
            <a:endParaRPr lang="en-US" sz="3200" dirty="0" smtClean="0"/>
          </a:p>
          <a:p>
            <a:endParaRPr lang="en-US" sz="3200" dirty="0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48575"/>
            <a:ext cx="4737100" cy="300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40628" y="47244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3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6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Ratios, rates and proportions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2: Division of fractions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C00000"/>
                </a:solidFill>
              </a:rPr>
              <a:t>3: Negative numbers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4: Using expressions and equations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5: Statistical thinking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2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Finalize fluency with whole number arithmetic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Practice in all kinds of real-world contexts, every day</a:t>
            </a:r>
          </a:p>
          <a:p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Two schools are getting together for a carnival. One of the schools has 378 students. The other school has 453 students. How many students would there be at the carnival if every student in both schools came?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The key to this problem is for students to see it as an adding problem, since two groups are being brought together.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0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56.75 - 4.8		24.7 x 9.3          45.25</a:t>
            </a:r>
            <a:r>
              <a:rPr lang="en-US" dirty="0"/>
              <a:t> ÷ </a:t>
            </a:r>
            <a:r>
              <a:rPr lang="en-US" dirty="0" smtClean="0"/>
              <a:t>2.50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do students need to know from 4</a:t>
            </a:r>
            <a:r>
              <a:rPr lang="en-US" baseline="30000" dirty="0" smtClean="0"/>
              <a:t>th</a:t>
            </a:r>
            <a:r>
              <a:rPr lang="en-US" dirty="0" smtClean="0"/>
              <a:t> grade to accomplish this in 5</a:t>
            </a:r>
            <a:r>
              <a:rPr lang="en-US" baseline="30000" dirty="0" smtClean="0"/>
              <a:t>th</a:t>
            </a:r>
            <a:r>
              <a:rPr lang="en-US" dirty="0" smtClean="0"/>
              <a:t> grade?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6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43" y="1600200"/>
            <a:ext cx="453934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Addition and subtraction are the same: add or subtract hundreds and hundreds, tens and tens, ones and ones, tenths and tenths, hundredths and hundredths.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710" y="3054804"/>
            <a:ext cx="2828925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6270172" y="1491330"/>
            <a:ext cx="2601685" cy="1894115"/>
          </a:xfrm>
          <a:prstGeom prst="wedgeRoundRectCallout">
            <a:avLst>
              <a:gd name="adj1" fmla="val 2180"/>
              <a:gd name="adj2" fmla="val 65931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Ah ha! This is the reason we line up the decimal points!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84635" y="4288971"/>
            <a:ext cx="1263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56.75</a:t>
            </a:r>
          </a:p>
          <a:p>
            <a:r>
              <a:rPr lang="en-US" dirty="0" smtClean="0"/>
              <a:t>- 4.8 </a:t>
            </a:r>
          </a:p>
          <a:p>
            <a:r>
              <a:rPr lang="en-US" dirty="0" smtClean="0"/>
              <a:t>51.95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761514" y="4876800"/>
            <a:ext cx="5548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15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24.7 x 9.3  	 	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Students need a reason for the algorithm – why it works.</a:t>
            </a:r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dirty="0" smtClean="0"/>
              <a:t>Estimating</a:t>
            </a:r>
            <a:r>
              <a:rPr lang="en-US" dirty="0"/>
              <a:t> </a:t>
            </a:r>
            <a:r>
              <a:rPr lang="en-US" dirty="0" smtClean="0"/>
              <a:t>gives ~ 240. Calculator says </a:t>
            </a:r>
            <a:r>
              <a:rPr lang="en-US" dirty="0" smtClean="0"/>
              <a:t>22971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Area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2) Area model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1.4 x 1.3</a:t>
            </a:r>
          </a:p>
          <a:p>
            <a:pPr marL="0" indent="0">
              <a:buNone/>
            </a:pPr>
            <a:r>
              <a:rPr lang="en-US" dirty="0" smtClean="0"/>
              <a:t>= </a:t>
            </a:r>
            <a:r>
              <a:rPr lang="en-US" dirty="0" smtClean="0"/>
              <a:t>1 + 0.4 + 0.3 + 0.12</a:t>
            </a:r>
          </a:p>
          <a:p>
            <a:pPr marL="0" indent="0">
              <a:buNone/>
            </a:pPr>
            <a:r>
              <a:rPr lang="en-US" dirty="0" smtClean="0"/>
              <a:t>= 1.82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tenths x tenths yields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hundredths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5380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072" y="1895475"/>
            <a:ext cx="411480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92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Extend fluency with whole numbers to operations with decimals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45.25 </a:t>
            </a:r>
            <a:r>
              <a:rPr lang="en-US" dirty="0"/>
              <a:t>÷ </a:t>
            </a:r>
            <a:r>
              <a:rPr lang="en-US" dirty="0" smtClean="0"/>
              <a:t>2.50</a:t>
            </a:r>
          </a:p>
          <a:p>
            <a:pPr marL="0" indent="0">
              <a:buNone/>
            </a:pPr>
            <a:r>
              <a:rPr lang="en-US" dirty="0" smtClean="0"/>
              <a:t>How would you extend your understanding of division with 2-digit divisors to solve this problem?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806" y="3773942"/>
            <a:ext cx="41814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70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b="1" dirty="0"/>
              <a:t> 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Critical Area </a:t>
            </a:r>
            <a:r>
              <a:rPr lang="en-US" b="1" dirty="0" smtClean="0"/>
              <a:t>3: Volume 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Understand the concept of volume</a:t>
            </a:r>
            <a:endParaRPr lang="en-US" dirty="0" smtClean="0"/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elate the measurement of volume to 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dirty="0" smtClean="0"/>
              <a:t>or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h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Solve problems using the formulas </a:t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V = l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pt-BR" dirty="0" smtClean="0"/>
              <a:t>or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V = b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h</a:t>
            </a:r>
            <a:endParaRPr lang="en-US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244" y="4166482"/>
            <a:ext cx="2022829" cy="21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http://www.utdanacenter.org/k12mathbenchmarks/images/elementary/g34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108" y="5258069"/>
            <a:ext cx="33242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6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2822"/>
          </a:xfrm>
        </p:spPr>
        <p:txBody>
          <a:bodyPr>
            <a:normAutofit/>
          </a:bodyPr>
          <a:lstStyle/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C00000"/>
                </a:solidFill>
              </a:rPr>
              <a:t>1: Fluency with whole number and decimal operations (continuation from 5</a:t>
            </a:r>
            <a:r>
              <a:rPr lang="en-US" b="1" baseline="30000" dirty="0" smtClean="0">
                <a:solidFill>
                  <a:srgbClr val="C00000"/>
                </a:solidFill>
              </a:rPr>
              <a:t>th</a:t>
            </a:r>
            <a:r>
              <a:rPr lang="en-US" b="1" dirty="0" smtClean="0">
                <a:solidFill>
                  <a:srgbClr val="C00000"/>
                </a:solidFill>
              </a:rPr>
              <a:t> grade)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2: Introduction to negative numbers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3: Division of fractions (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con’t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from 5</a:t>
            </a:r>
            <a:r>
              <a:rPr lang="en-US" b="1" baseline="30000" dirty="0" smtClean="0">
                <a:solidFill>
                  <a:schemeClr val="accent3">
                    <a:lumMod val="7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grade)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4: Ratios, rates and proportions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7030A0"/>
                </a:solidFill>
              </a:rPr>
              <a:t>5: Using expressions and equations</a:t>
            </a:r>
          </a:p>
          <a:p>
            <a:pPr marL="395288" indent="-395288"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663300"/>
                </a:solidFill>
              </a:rPr>
              <a:t>6: Statistical thinking</a:t>
            </a:r>
            <a:endParaRPr lang="en-US" dirty="0" smtClean="0">
              <a:solidFill>
                <a:srgbClr val="6633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0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0070C0"/>
                </a:solidFill>
              </a:rPr>
              <a:t>6</a:t>
            </a:r>
            <a:r>
              <a:rPr lang="en-US" b="1" baseline="30000" smtClean="0">
                <a:solidFill>
                  <a:srgbClr val="0070C0"/>
                </a:solidFill>
              </a:rPr>
              <a:t>th</a:t>
            </a:r>
            <a:r>
              <a:rPr lang="en-US" b="1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Grade Critical Focus Areas in the Common Core State Standards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489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 smtClean="0"/>
              <a:t>Critical Area 1: Fluency with whole numbers and decimals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All students should be fluent with multiplication and division “facts” when they enter 5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grade.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All students should be fluent with multi-digit operations with whole numbers and decimals when they leave 6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grade.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1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0070C0"/>
                </a:solidFill>
              </a:rPr>
              <a:t>6</a:t>
            </a:r>
            <a:r>
              <a:rPr lang="en-US" b="1" baseline="30000" smtClean="0">
                <a:solidFill>
                  <a:srgbClr val="0070C0"/>
                </a:solidFill>
              </a:rPr>
              <a:t>th</a:t>
            </a:r>
            <a:r>
              <a:rPr lang="en-US" b="1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Grade Critical Focus Areas in the Common Core State Standards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 smtClean="0"/>
              <a:t>Critical Area 2: The meaning of negative numbers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2743200"/>
            <a:ext cx="71532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91556" y="4797778"/>
            <a:ext cx="515708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–(3) = –3	</a:t>
            </a:r>
            <a:r>
              <a:rPr lang="en-US" sz="2400" dirty="0" smtClean="0"/>
              <a:t>–(–</a:t>
            </a:r>
            <a:r>
              <a:rPr lang="en-US" sz="2400" dirty="0"/>
              <a:t>3) = </a:t>
            </a:r>
            <a:r>
              <a:rPr lang="en-US" sz="2400" dirty="0" smtClean="0"/>
              <a:t>3	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|–</a:t>
            </a:r>
            <a:r>
              <a:rPr lang="en-US" sz="2400" dirty="0"/>
              <a:t>30| = </a:t>
            </a:r>
            <a:r>
              <a:rPr lang="en-US" sz="2400" dirty="0" smtClean="0"/>
              <a:t>30    the distance from zero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625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b="1" dirty="0"/>
              <a:t> Grade Critical Focus Areas in the 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>
                <a:solidFill>
                  <a:srgbClr val="C00000"/>
                </a:solidFill>
              </a:rPr>
              <a:t>Critical Area 1: Fractions 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Add and subtract fractions with unlike denominators 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numbers and fractions by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fractions 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Divide a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unit fraction by a whole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number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and a whole number by a unit fraction.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6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0070C0"/>
                </a:solidFill>
              </a:rPr>
              <a:t>6</a:t>
            </a:r>
            <a:r>
              <a:rPr lang="en-US" b="1" baseline="30000" smtClean="0">
                <a:solidFill>
                  <a:srgbClr val="0070C0"/>
                </a:solidFill>
              </a:rPr>
              <a:t>th</a:t>
            </a:r>
            <a:r>
              <a:rPr lang="en-US" b="1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Grade Critical Focus Areas in the Common Core State Standards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1" dirty="0" smtClean="0"/>
                  <a:t>Critical Area 3: Division of fractions by fractions 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 </a:t>
                </a:r>
              </a:p>
              <a:p>
                <a:r>
                  <a:rPr lang="en-US" dirty="0" smtClean="0">
                    <a:solidFill>
                      <a:srgbClr val="C00000"/>
                    </a:solidFill>
                  </a:rPr>
                  <a:t>Understand the meaning of division of a fraction by a fraction</a:t>
                </a:r>
                <a:endParaRPr lang="en-US" dirty="0" smtClean="0"/>
              </a:p>
              <a:p>
                <a:r>
                  <a:rPr lang="en-US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Make meaning for the procedure of dividing a fraction by a fraction</a:t>
                </a:r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   </a:t>
                </a:r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How many times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 contained in 6?</a:t>
                </a:r>
                <a:endParaRPr lang="en-US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b="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   </a:t>
                </a:r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How many times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  contained </a:t>
                </a:r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0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?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   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How many times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contained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0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257800"/>
              </a:xfrm>
              <a:blipFill rotWithShape="1">
                <a:blip r:embed="rId2"/>
                <a:stretch>
                  <a:fillRect l="-1704" t="-2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74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6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Grade Critical Focus Areas in the Common Core State Standards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Critical Area 4</a:t>
            </a:r>
            <a:r>
              <a:rPr lang="en-US" b="1" dirty="0" smtClean="0"/>
              <a:t>: Ratios and Rates 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Understand ratio and rate concepts</a:t>
            </a: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 ratio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reasoning to solve proportion problems</a:t>
            </a:r>
          </a:p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If it took 7 hours to mow 4 lawns, then at that rate, how many lawns could be mowed in 35 hours? </a:t>
            </a:r>
            <a:r>
              <a:rPr lang="en-US" i="1" dirty="0" smtClean="0">
                <a:solidFill>
                  <a:schemeClr val="accent1"/>
                </a:solidFill>
              </a:rPr>
              <a:t>At what rate were lawns being mowed?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081988"/>
              </p:ext>
            </p:extLst>
          </p:nvPr>
        </p:nvGraphicFramePr>
        <p:xfrm>
          <a:off x="2405743" y="5860143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Hours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Lawns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27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Add and subtract fractions with unlike denominators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62000" y="1676400"/>
                <a:ext cx="7620000" cy="2494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  <a:p>
                <a:endParaRPr lang="en-US" sz="3200" dirty="0" smtClean="0"/>
              </a:p>
              <a:p>
                <a:r>
                  <a:rPr lang="en-US" sz="3200" dirty="0" smtClean="0"/>
                  <a:t>What do students need to know, coming into 5</a:t>
                </a:r>
                <a:r>
                  <a:rPr lang="en-US" sz="3200" baseline="30000" dirty="0" smtClean="0"/>
                  <a:t>th</a:t>
                </a:r>
                <a:r>
                  <a:rPr lang="en-US" sz="3200" dirty="0" smtClean="0"/>
                  <a:t> grade, to master this?</a:t>
                </a:r>
                <a:endParaRPr lang="en-US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2494850"/>
              </a:xfrm>
              <a:prstGeom prst="rect">
                <a:avLst/>
              </a:prstGeom>
              <a:blipFill rotWithShape="1">
                <a:blip r:embed="rId2"/>
                <a:stretch>
                  <a:fillRect l="-2000" r="-2880" b="-73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66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Add and subtract fractions with unlike denominators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581400"/>
            <a:ext cx="5245382" cy="2444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124200" y="1981200"/>
                <a:ext cx="297180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981200"/>
                <a:ext cx="2971800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434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– Case </a:t>
            </a:r>
            <a:r>
              <a:rPr lang="en-US" dirty="0">
                <a:solidFill>
                  <a:srgbClr val="9BBB59">
                    <a:lumMod val="75000"/>
                  </a:srgbClr>
                </a:solidFill>
              </a:rPr>
              <a:t>1</a:t>
            </a:r>
            <a:r>
              <a:rPr lang="en-US" sz="2700" dirty="0">
                <a:solidFill>
                  <a:srgbClr val="9BBB59">
                    <a:lumMod val="75000"/>
                  </a:srgbClr>
                </a:solidFill>
              </a:rPr>
              <a:t> (4</a:t>
            </a:r>
            <a:r>
              <a:rPr lang="en-US" sz="2700" baseline="30000" dirty="0">
                <a:solidFill>
                  <a:srgbClr val="9BBB59">
                    <a:lumMod val="75000"/>
                  </a:srgbClr>
                </a:solidFill>
              </a:rPr>
              <a:t>th</a:t>
            </a:r>
            <a:r>
              <a:rPr lang="en-US" sz="2700" dirty="0">
                <a:solidFill>
                  <a:srgbClr val="9BBB59">
                    <a:lumMod val="75000"/>
                  </a:srgbClr>
                </a:solidFill>
              </a:rPr>
              <a:t> grade)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What do students need to know, coming into 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grade, to do this?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This is multiplying a fraction by a whole number.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1171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6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11714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3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– Case 1</a:t>
            </a:r>
            <a:r>
              <a:rPr lang="en-US" sz="2700" dirty="0" smtClean="0">
                <a:solidFill>
                  <a:schemeClr val="accent3">
                    <a:lumMod val="75000"/>
                  </a:schemeClr>
                </a:solidFill>
              </a:rPr>
              <a:t> (4</a:t>
            </a:r>
            <a:r>
              <a:rPr lang="en-US" sz="2700" baseline="30000" dirty="0" smtClean="0">
                <a:solidFill>
                  <a:schemeClr val="accent3">
                    <a:lumMod val="75000"/>
                  </a:schemeClr>
                </a:solidFill>
              </a:rPr>
              <a:t>th</a:t>
            </a:r>
            <a:r>
              <a:rPr lang="en-US" sz="2700" dirty="0" smtClean="0">
                <a:solidFill>
                  <a:schemeClr val="accent3">
                    <a:lumMod val="75000"/>
                  </a:schemeClr>
                </a:solidFill>
              </a:rPr>
              <a:t> grade)</a:t>
            </a:r>
            <a:endParaRPr lang="en-US" sz="2700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62000" y="1676400"/>
                <a:ext cx="7620000" cy="2213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6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3200" dirty="0" smtClean="0"/>
              </a:p>
              <a:p>
                <a:r>
                  <a:rPr lang="en-US" sz="2800" dirty="0" smtClean="0"/>
                  <a:t>6 groups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dirty="0" smtClean="0"/>
                  <a:t>  - For example, each jar is 2/3 full of juice. How much juice is there altogether?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2213748"/>
              </a:xfrm>
              <a:prstGeom prst="rect">
                <a:avLst/>
              </a:prstGeom>
              <a:blipFill rotWithShape="1">
                <a:blip r:embed="rId2"/>
                <a:stretch>
                  <a:fillRect l="-1600" b="-6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9" y="4430390"/>
            <a:ext cx="8011882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62000" y="5914358"/>
                <a:ext cx="7620000" cy="791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How would you do  </a:t>
                </a:r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7</m:t>
                    </m:r>
                    <m:r>
                      <a:rPr lang="en-US" sz="32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   ?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914358"/>
                <a:ext cx="7620000" cy="791242"/>
              </a:xfrm>
              <a:prstGeom prst="rect">
                <a:avLst/>
              </a:prstGeom>
              <a:blipFill rotWithShape="1">
                <a:blip r:embed="rId4"/>
                <a:stretch>
                  <a:fillRect l="-2000" b="-1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89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– Case 2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What do students need to know, coming into 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grade, to master this?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pPr lvl="0"/>
            <a:r>
              <a:rPr lang="en-US" sz="2800" dirty="0">
                <a:solidFill>
                  <a:srgbClr val="4F81BD">
                    <a:lumMod val="75000"/>
                  </a:srgbClr>
                </a:solidFill>
              </a:rPr>
              <a:t>This is multiplying a </a:t>
            </a:r>
            <a:r>
              <a:rPr lang="en-US" sz="2800" dirty="0" smtClean="0">
                <a:solidFill>
                  <a:srgbClr val="4F81BD">
                    <a:lumMod val="75000"/>
                  </a:srgbClr>
                </a:solidFill>
              </a:rPr>
              <a:t>whole number </a:t>
            </a:r>
            <a:r>
              <a:rPr lang="en-US" sz="2800" dirty="0" smtClean="0">
                <a:solidFill>
                  <a:srgbClr val="4F81BD">
                    <a:lumMod val="75000"/>
                  </a:srgbClr>
                </a:solidFill>
              </a:rPr>
              <a:t>by a</a:t>
            </a:r>
            <a:r>
              <a:rPr lang="en-US" sz="2800" dirty="0" smtClean="0">
                <a:solidFill>
                  <a:srgbClr val="4F81BD">
                    <a:lumMod val="75000"/>
                  </a:srgbClr>
                </a:solidFill>
              </a:rPr>
              <a:t> fraction, or rather, </a:t>
            </a:r>
            <a:r>
              <a:rPr lang="en-US" sz="2800" dirty="0" smtClean="0">
                <a:solidFill>
                  <a:srgbClr val="002060"/>
                </a:solidFill>
              </a:rPr>
              <a:t>taking a fraction of a whole number</a:t>
            </a:r>
            <a:r>
              <a:rPr lang="en-US" sz="2800" dirty="0" smtClean="0">
                <a:solidFill>
                  <a:srgbClr val="4F81BD">
                    <a:lumMod val="75000"/>
                  </a:srgbClr>
                </a:solidFill>
              </a:rPr>
              <a:t>.</a:t>
            </a:r>
            <a:endParaRPr lang="en-US" sz="2800" dirty="0">
              <a:solidFill>
                <a:srgbClr val="4F81BD">
                  <a:lumMod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3200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US" sz="32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10175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56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Multiply whole numbers and fractions by fractions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– Case 2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6764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2000" y="1676400"/>
                <a:ext cx="7620000" cy="2153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3200" b="0" i="1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US" sz="3200" b="0" dirty="0" smtClean="0"/>
              </a:p>
              <a:p>
                <a:r>
                  <a:rPr lang="en-US" sz="3200" dirty="0" smtClean="0"/>
                  <a:t>I have 6 donuts. I want to give 3/4 of them to a friend. How many will the friend get?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620000" cy="2153090"/>
              </a:xfrm>
              <a:prstGeom prst="rect">
                <a:avLst/>
              </a:prstGeom>
              <a:blipFill rotWithShape="1">
                <a:blip r:embed="rId2"/>
                <a:stretch>
                  <a:fillRect l="-2000" b="-8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818" y="4114800"/>
            <a:ext cx="38290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 descr="http://lickingooddonuts.com/wp-content/uploads/2012/11/Doughnuts_in_BayMinett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r="3561" b="7691"/>
          <a:stretch/>
        </p:blipFill>
        <p:spPr bwMode="auto">
          <a:xfrm>
            <a:off x="5791200" y="4800600"/>
            <a:ext cx="2786744" cy="187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3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</TotalTime>
  <Words>1335</Words>
  <Application>Microsoft Office PowerPoint</Application>
  <PresentationFormat>On-screen Show (4:3)</PresentationFormat>
  <Paragraphs>181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5th Grade Critical Focus Areas in the Common Core State Standards</vt:lpstr>
      <vt:lpstr>6th Grade Critical Focus Areas in the Common Core State Standards</vt:lpstr>
      <vt:lpstr>5th Grade Critical Focus Areas in the Common Core State Standards</vt:lpstr>
      <vt:lpstr>Add and subtract fractions with unlike denominators</vt:lpstr>
      <vt:lpstr>Add and subtract fractions with unlike denominators</vt:lpstr>
      <vt:lpstr>Multiply whole numbers and fractions by fractions – Case 1 (4th grade)</vt:lpstr>
      <vt:lpstr>Multiply whole numbers and fractions by fractions – Case 1 (4th grade)</vt:lpstr>
      <vt:lpstr>Multiply whole numbers and fractions by fractions – Case 2</vt:lpstr>
      <vt:lpstr>Multiply whole numbers and fractions by fractions – Case 2</vt:lpstr>
      <vt:lpstr>Multiply whole numbers and fractions by fractions – Case 3</vt:lpstr>
      <vt:lpstr>Multiply whole numbers and fractions by fractions – Case 3</vt:lpstr>
      <vt:lpstr>Multiply whole numbers and fractions by fractions – Case 3</vt:lpstr>
      <vt:lpstr>Divide a unit fraction by a whole number</vt:lpstr>
      <vt:lpstr>and a whole number by a unit fraction</vt:lpstr>
      <vt:lpstr>Division with whole numbers and  unit fractions</vt:lpstr>
      <vt:lpstr>5th Grade Critical Focus Areas in the Common Core State Standards</vt:lpstr>
      <vt:lpstr>Acquisition – Fluency – Generalization</vt:lpstr>
      <vt:lpstr>Divide with 2-digit divisors</vt:lpstr>
      <vt:lpstr>Divide with 2-digit divisors</vt:lpstr>
      <vt:lpstr>Finalize fluency with whole number arithmetic</vt:lpstr>
      <vt:lpstr>Extend fluency with whole numbers to operations with decimals</vt:lpstr>
      <vt:lpstr>Extend fluency with whole numbers to operations with decimals</vt:lpstr>
      <vt:lpstr>Extend fluency with whole numbers to operations with decimals</vt:lpstr>
      <vt:lpstr>Extend fluency with whole numbers to operations with decimals</vt:lpstr>
      <vt:lpstr>Extend fluency with whole numbers to operations with decimals</vt:lpstr>
      <vt:lpstr>5th Grade Critical Focus Areas in the Common Core State Standards</vt:lpstr>
      <vt:lpstr>6th Grade Critical Focus Areas in the Common Core State Standards</vt:lpstr>
      <vt:lpstr>6th Grade Critical Focus Areas in the Common Core State Standards</vt:lpstr>
      <vt:lpstr>6th Grade Critical Focus Areas in the Common Core State Standards</vt:lpstr>
      <vt:lpstr>6th Grade Critical Focus Areas in the Common Core State Standards</vt:lpstr>
      <vt:lpstr>6th Grade Critical Focus Areas in the Common Core State Standards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Theron</dc:creator>
  <cp:lastModifiedBy>Theron</cp:lastModifiedBy>
  <cp:revision>70</cp:revision>
  <dcterms:created xsi:type="dcterms:W3CDTF">2015-08-28T23:59:03Z</dcterms:created>
  <dcterms:modified xsi:type="dcterms:W3CDTF">2015-08-31T01:10:02Z</dcterms:modified>
</cp:coreProperties>
</file>